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59" r:id="rId7"/>
    <p:sldId id="302" r:id="rId8"/>
    <p:sldId id="264" r:id="rId9"/>
    <p:sldId id="297" r:id="rId10"/>
    <p:sldId id="260" r:id="rId11"/>
    <p:sldId id="296" r:id="rId12"/>
    <p:sldId id="265" r:id="rId13"/>
    <p:sldId id="266" r:id="rId14"/>
    <p:sldId id="267" r:id="rId15"/>
    <p:sldId id="292" r:id="rId16"/>
    <p:sldId id="272" r:id="rId17"/>
    <p:sldId id="273" r:id="rId18"/>
    <p:sldId id="274" r:id="rId19"/>
    <p:sldId id="303" r:id="rId20"/>
    <p:sldId id="304" r:id="rId21"/>
    <p:sldId id="306" r:id="rId22"/>
    <p:sldId id="276" r:id="rId23"/>
    <p:sldId id="291" r:id="rId24"/>
    <p:sldId id="275" r:id="rId25"/>
    <p:sldId id="277" r:id="rId26"/>
    <p:sldId id="278" r:id="rId27"/>
    <p:sldId id="279" r:id="rId28"/>
    <p:sldId id="307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95" r:id="rId37"/>
    <p:sldId id="287" r:id="rId38"/>
    <p:sldId id="290" r:id="rId39"/>
    <p:sldId id="288" r:id="rId40"/>
    <p:sldId id="268" r:id="rId41"/>
    <p:sldId id="269" r:id="rId42"/>
    <p:sldId id="294" r:id="rId43"/>
    <p:sldId id="298" r:id="rId44"/>
    <p:sldId id="270" r:id="rId45"/>
    <p:sldId id="300" r:id="rId46"/>
    <p:sldId id="299" r:id="rId47"/>
    <p:sldId id="271" r:id="rId48"/>
    <p:sldId id="293" r:id="rId49"/>
    <p:sldId id="301" r:id="rId50"/>
    <p:sldId id="305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5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2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18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1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3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42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3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9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88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4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F2840-6E07-4338-843B-065DE7A9FF72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3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/>
          <a:lstStyle/>
          <a:p>
            <a:r>
              <a:rPr lang="en-US" dirty="0"/>
              <a:t>Inflorescences, Fruits &amp; Seeds</a:t>
            </a:r>
            <a:br>
              <a:rPr lang="en-US" dirty="0"/>
            </a:br>
            <a:r>
              <a:rPr lang="en-US" sz="3200" dirty="0"/>
              <a:t>Judd et al pp. 85-113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38400"/>
            <a:ext cx="6400800" cy="3733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209800"/>
            <a:ext cx="5244322" cy="409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15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Indeterminate Inflorescence– Spike, </a:t>
            </a:r>
            <a:r>
              <a:rPr lang="en-US" dirty="0" err="1"/>
              <a:t>Astragalus</a:t>
            </a:r>
            <a:r>
              <a:rPr lang="en-US" dirty="0"/>
              <a:t> </a:t>
            </a:r>
            <a:r>
              <a:rPr lang="en-US" dirty="0" err="1"/>
              <a:t>tephrodes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95234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Indeterminate Inflorescence--  Spike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Dalea</a:t>
            </a:r>
            <a:r>
              <a:rPr lang="en-US" dirty="0"/>
              <a:t> </a:t>
            </a:r>
            <a:r>
              <a:rPr lang="en-US" dirty="0" err="1"/>
              <a:t>albiflora</a:t>
            </a:r>
            <a:r>
              <a:rPr lang="en-US" dirty="0"/>
              <a:t> (</a:t>
            </a:r>
            <a:r>
              <a:rPr lang="en-US" dirty="0" err="1"/>
              <a:t>Fabaceae</a:t>
            </a:r>
            <a:r>
              <a:rPr lang="en-US" dirty="0"/>
              <a:t>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Froelichia</a:t>
            </a:r>
            <a:r>
              <a:rPr lang="en-US" dirty="0"/>
              <a:t> </a:t>
            </a:r>
            <a:r>
              <a:rPr lang="en-US" dirty="0" err="1"/>
              <a:t>gracilis</a:t>
            </a:r>
            <a:r>
              <a:rPr lang="en-US" dirty="0"/>
              <a:t> (</a:t>
            </a:r>
            <a:r>
              <a:rPr lang="en-US" dirty="0" err="1"/>
              <a:t>Amaranthaceae</a:t>
            </a:r>
            <a:r>
              <a:rPr lang="en-US" dirty="0"/>
              <a:t>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44558"/>
            <a:ext cx="3124200" cy="438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56459"/>
            <a:ext cx="339292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84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Indeterminate Inflorescence– Panicle, </a:t>
            </a:r>
            <a:r>
              <a:rPr lang="en-US" dirty="0" err="1"/>
              <a:t>Phalaris</a:t>
            </a:r>
            <a:r>
              <a:rPr lang="en-US" dirty="0"/>
              <a:t> </a:t>
            </a:r>
            <a:r>
              <a:rPr lang="en-US" dirty="0" err="1"/>
              <a:t>arundinacea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35" y="1600200"/>
            <a:ext cx="3249930" cy="4876800"/>
          </a:xfrm>
        </p:spPr>
      </p:pic>
    </p:spTree>
    <p:extLst>
      <p:ext uri="{BB962C8B-B14F-4D97-AF65-F5344CB8AC3E}">
        <p14:creationId xmlns:p14="http://schemas.microsoft.com/office/powerpoint/2010/main" val="821817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Indeterminate Inflorescence–  Head, Helianthus </a:t>
            </a:r>
            <a:r>
              <a:rPr lang="en-US" dirty="0" err="1"/>
              <a:t>annus</a:t>
            </a:r>
            <a:r>
              <a:rPr lang="en-US" dirty="0"/>
              <a:t> (heads can also be determinate)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0574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96285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Fruit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fruit is a matured OVARY with fused accessory structures (hypanthium or </a:t>
            </a:r>
            <a:r>
              <a:rPr lang="en-US" dirty="0" err="1"/>
              <a:t>perianth</a:t>
            </a:r>
            <a:r>
              <a:rPr lang="en-US" dirty="0"/>
              <a:t> parts).</a:t>
            </a:r>
          </a:p>
          <a:p>
            <a:r>
              <a:rPr lang="en-US" dirty="0"/>
              <a:t>Many different types of fruits</a:t>
            </a:r>
          </a:p>
          <a:p>
            <a:r>
              <a:rPr lang="en-US" dirty="0"/>
              <a:t>Differ based on texture of the pericarp (fruit wall– fleshy or dry), pattern of dehiscence (how it opens), size and shape, and carpel number.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280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Fruits Can Be Confusing!  Beware common names…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Coffee “Bean” is a Drupe!</a:t>
            </a:r>
          </a:p>
          <a:p>
            <a:r>
              <a:rPr lang="en-US" dirty="0"/>
              <a:t>A Walnut is a Drupe!</a:t>
            </a:r>
          </a:p>
          <a:p>
            <a:r>
              <a:rPr lang="en-US" dirty="0"/>
              <a:t>A Strawberry is an </a:t>
            </a:r>
            <a:r>
              <a:rPr lang="en-US" dirty="0" err="1"/>
              <a:t>aggegate</a:t>
            </a:r>
            <a:r>
              <a:rPr lang="en-US" dirty="0"/>
              <a:t> of </a:t>
            </a:r>
            <a:r>
              <a:rPr lang="en-US" dirty="0" err="1"/>
              <a:t>Achenes</a:t>
            </a:r>
            <a:r>
              <a:rPr lang="en-US" dirty="0"/>
              <a:t>!</a:t>
            </a:r>
          </a:p>
          <a:p>
            <a:r>
              <a:rPr lang="en-US" dirty="0"/>
              <a:t>A Raspberry is an aggregate of Drupes!</a:t>
            </a:r>
          </a:p>
          <a:p>
            <a:r>
              <a:rPr lang="en-US" dirty="0"/>
              <a:t>A Peanut is a Legume!</a:t>
            </a:r>
          </a:p>
          <a:p>
            <a:r>
              <a:rPr lang="en-US"/>
              <a:t>A Coconut </a:t>
            </a:r>
            <a:r>
              <a:rPr lang="en-US" dirty="0"/>
              <a:t>is a Drupe!</a:t>
            </a:r>
          </a:p>
          <a:p>
            <a:r>
              <a:rPr lang="en-US" dirty="0"/>
              <a:t>Pine “nuts” are Seeds!</a:t>
            </a:r>
          </a:p>
          <a:p>
            <a:r>
              <a:rPr lang="en-US" dirty="0"/>
              <a:t>Juniper “berries” are Cones!</a:t>
            </a:r>
          </a:p>
        </p:txBody>
      </p:sp>
    </p:spTree>
    <p:extLst>
      <p:ext uri="{BB962C8B-B14F-4D97-AF65-F5344CB8AC3E}">
        <p14:creationId xmlns:p14="http://schemas.microsoft.com/office/powerpoint/2010/main" val="2708615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Pericarp (mature ovary wall of the fruit)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2743200" cy="23622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Endocarp (C) (inner layer as in the pit or stone of a cherry or peach</a:t>
            </a:r>
          </a:p>
          <a:p>
            <a:r>
              <a:rPr lang="en-US" dirty="0" err="1"/>
              <a:t>Mesocarp</a:t>
            </a:r>
            <a:r>
              <a:rPr lang="en-US" dirty="0"/>
              <a:t> (B)  middle layer usually fleshy</a:t>
            </a:r>
          </a:p>
          <a:p>
            <a:r>
              <a:rPr lang="en-US" dirty="0" err="1"/>
              <a:t>Exocarp</a:t>
            </a:r>
            <a:r>
              <a:rPr lang="en-US" dirty="0"/>
              <a:t> (A) outer layer usually a firm “skin”</a:t>
            </a:r>
          </a:p>
          <a:p>
            <a:r>
              <a:rPr lang="en-US" dirty="0"/>
              <a:t>Seed (D)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420" y="2192654"/>
            <a:ext cx="588296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34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Fruits– Indehiscent &amp; Fleshy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Berry</a:t>
            </a:r>
            <a:r>
              <a:rPr lang="en-US" dirty="0"/>
              <a:t>– an </a:t>
            </a:r>
            <a:r>
              <a:rPr lang="en-US" b="1" dirty="0"/>
              <a:t>indehiscent, fleshy </a:t>
            </a:r>
            <a:r>
              <a:rPr lang="en-US" dirty="0"/>
              <a:t>fruit with one or a few to many seeds.</a:t>
            </a:r>
          </a:p>
          <a:p>
            <a:r>
              <a:rPr lang="en-US" b="1" dirty="0"/>
              <a:t>Drupe</a:t>
            </a:r>
            <a:r>
              <a:rPr lang="en-US" dirty="0"/>
              <a:t>– an </a:t>
            </a:r>
            <a:r>
              <a:rPr lang="en-US" b="1" dirty="0"/>
              <a:t>indehiscent, fleshy </a:t>
            </a:r>
            <a:r>
              <a:rPr lang="en-US" dirty="0"/>
              <a:t>fruit in which the outer part is soft and the center contains a </a:t>
            </a:r>
            <a:r>
              <a:rPr lang="en-US" b="1" dirty="0"/>
              <a:t>hard pit</a:t>
            </a:r>
            <a:r>
              <a:rPr lang="en-US" dirty="0"/>
              <a:t> surrounding a seed.</a:t>
            </a:r>
          </a:p>
          <a:p>
            <a:r>
              <a:rPr lang="en-US" b="1" dirty="0"/>
              <a:t>Pome</a:t>
            </a:r>
            <a:r>
              <a:rPr lang="en-US" dirty="0"/>
              <a:t>– an </a:t>
            </a:r>
            <a:r>
              <a:rPr lang="en-US" b="1" dirty="0"/>
              <a:t>indehiscent, fleshy fruit </a:t>
            </a:r>
            <a:r>
              <a:rPr lang="en-US" dirty="0"/>
              <a:t>in which the outer part is soft and the inner part contains papery structures enclosing the seeds…</a:t>
            </a:r>
            <a:r>
              <a:rPr lang="en-US" b="1" i="1" u="sng" dirty="0"/>
              <a:t>many </a:t>
            </a:r>
            <a:r>
              <a:rPr lang="en-US" b="1" i="1" u="sng" dirty="0" err="1"/>
              <a:t>Rosaceae</a:t>
            </a:r>
            <a:r>
              <a:rPr lang="en-US" b="1" i="1" u="sng" dirty="0"/>
              <a:t>.  Ovary surrounded by fleshy hypanthium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5143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4165600" cy="3124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09800"/>
            <a:ext cx="3998976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624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63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Favorite Berry!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600200"/>
            <a:ext cx="307258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00325"/>
            <a:ext cx="40767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4400" y="6477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Theobroma cacao  (</a:t>
            </a:r>
            <a:r>
              <a:rPr lang="en-US" dirty="0" err="1"/>
              <a:t>Malvaceae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51150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Inflorescence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“The shoot system which serves for the formation of flowers and which is modified accordingly.”</a:t>
            </a:r>
          </a:p>
          <a:p>
            <a:r>
              <a:rPr lang="en-US" dirty="0"/>
              <a:t>Types of inflorescence differ in the arrangement of flowers on the plant.</a:t>
            </a:r>
          </a:p>
          <a:p>
            <a:r>
              <a:rPr lang="en-US" dirty="0"/>
              <a:t>Inflorescence type helps with routine identification.</a:t>
            </a:r>
          </a:p>
        </p:txBody>
      </p:sp>
    </p:spTree>
    <p:extLst>
      <p:ext uri="{BB962C8B-B14F-4D97-AF65-F5344CB8AC3E}">
        <p14:creationId xmlns:p14="http://schemas.microsoft.com/office/powerpoint/2010/main" val="2975328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22"/>
            <a:ext cx="4436533" cy="2495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36" y="37322"/>
            <a:ext cx="4674983" cy="2629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1" y="2532872"/>
            <a:ext cx="4978400" cy="280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1815" y="3589857"/>
            <a:ext cx="4183225" cy="2353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2296" y="3530117"/>
            <a:ext cx="4259693" cy="23960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5410200"/>
            <a:ext cx="411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Chocolate Factory at </a:t>
            </a:r>
            <a:r>
              <a:rPr lang="en-US" dirty="0" err="1"/>
              <a:t>Brasso</a:t>
            </a:r>
            <a:r>
              <a:rPr lang="en-US" dirty="0"/>
              <a:t> </a:t>
            </a:r>
            <a:r>
              <a:rPr lang="en-US" dirty="0" err="1"/>
              <a:t>Seco</a:t>
            </a:r>
            <a:r>
              <a:rPr lang="en-US" dirty="0"/>
              <a:t>, Trinidad– our guide was Kelly, who came to Trinidad &amp; Tobago from San Francisco as part of her graduate student research and decided to stay!  </a:t>
            </a:r>
          </a:p>
        </p:txBody>
      </p:sp>
    </p:spTree>
    <p:extLst>
      <p:ext uri="{BB962C8B-B14F-4D97-AF65-F5344CB8AC3E}">
        <p14:creationId xmlns:p14="http://schemas.microsoft.com/office/powerpoint/2010/main" val="850975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12C0B-054B-4BDF-A5E1-A21CC396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Tropical Plants Can Have Weird Fruits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46FB57-AB7F-4508-8BE9-310572A7AD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97" y="1295400"/>
            <a:ext cx="2321006" cy="46482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619DD3C-E0C1-4D64-8D99-2ED56AD52C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38600" y="1600200"/>
            <a:ext cx="4525963" cy="220012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DABF65-5A6F-4463-82C1-283FCE322719}"/>
              </a:ext>
            </a:extLst>
          </p:cNvPr>
          <p:cNvSpPr txBox="1"/>
          <p:nvPr/>
        </p:nvSpPr>
        <p:spPr>
          <a:xfrm>
            <a:off x="533400" y="6211669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Adansonia</a:t>
            </a:r>
            <a:r>
              <a:rPr lang="en-US" dirty="0"/>
              <a:t> </a:t>
            </a:r>
            <a:r>
              <a:rPr lang="en-US" dirty="0" err="1"/>
              <a:t>rubrostipa</a:t>
            </a:r>
            <a:r>
              <a:rPr lang="en-US" dirty="0"/>
              <a:t> (</a:t>
            </a:r>
            <a:r>
              <a:rPr lang="en-US" dirty="0" err="1"/>
              <a:t>Malvaceae</a:t>
            </a:r>
            <a:r>
              <a:rPr lang="en-US" dirty="0"/>
              <a:t>)—Baobab tree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472A7D-EE65-4A89-A710-55FDCC6FB52D}"/>
              </a:ext>
            </a:extLst>
          </p:cNvPr>
          <p:cNvSpPr txBox="1"/>
          <p:nvPr/>
        </p:nvSpPr>
        <p:spPr>
          <a:xfrm>
            <a:off x="4114800" y="3962400"/>
            <a:ext cx="44497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indehiscent fruit of the Baobab trees is fleshy inside with seeds that do not have a hard endocarp.  It sounds like a berry, but the exocarp is a hard shell.  Or a capsule, except that it is indehiscent.  The name applied to this kind of fruit is called an “</a:t>
            </a:r>
            <a:r>
              <a:rPr lang="en-US" dirty="0" err="1"/>
              <a:t>amphisarcum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070688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Special Berries-- Pomes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5799" y="1269502"/>
            <a:ext cx="6670853" cy="444549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052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13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Special Berries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Hesperidium</a:t>
            </a:r>
          </a:p>
          <a:p>
            <a:r>
              <a:rPr lang="en-US" dirty="0" err="1"/>
              <a:t>Pepo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581400"/>
            <a:ext cx="40640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371600"/>
            <a:ext cx="4548187" cy="257239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447800" y="2657799"/>
            <a:ext cx="838200" cy="8474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75000" y="1905000"/>
            <a:ext cx="635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082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Drupes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0"/>
            <a:ext cx="4161670" cy="27733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19200"/>
            <a:ext cx="48768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5400"/>
            <a:ext cx="3540290" cy="2870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530" y="4038600"/>
            <a:ext cx="3265694" cy="2691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524000"/>
            <a:ext cx="177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Rhus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trilobata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0" y="1524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Juglans</a:t>
            </a:r>
            <a:r>
              <a:rPr lang="en-US" dirty="0">
                <a:solidFill>
                  <a:srgbClr val="FFFF00"/>
                </a:solidFill>
              </a:rPr>
              <a:t> major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63246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Prunus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serotina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5800" y="6324600"/>
            <a:ext cx="339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Toxicodendron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rydbergii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936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Fruits– Indehiscent &amp; Dry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Nut– fairly large, indehiscent dry fruit with thick wall surrounding a single seed.</a:t>
            </a:r>
          </a:p>
          <a:p>
            <a:r>
              <a:rPr lang="en-US" dirty="0"/>
              <a:t>Achene– fairly small, indehiscent dry fruit with a thin and close fitting wall surrounding a single seed.  Seed attached to pericarp at one point.</a:t>
            </a:r>
          </a:p>
          <a:p>
            <a:r>
              <a:rPr lang="en-US" dirty="0"/>
              <a:t>Samara– winged, indehiscent dry fruit containing a single seed.   (winged achene)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2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Coconuts, walnuts, </a:t>
            </a:r>
            <a:r>
              <a:rPr lang="en-US" dirty="0" err="1"/>
              <a:t>etc</a:t>
            </a:r>
            <a:r>
              <a:rPr lang="en-US" dirty="0"/>
              <a:t> are drupes, not nuts in the strict sense!</a:t>
            </a:r>
          </a:p>
          <a:p>
            <a:r>
              <a:rPr lang="en-US" dirty="0"/>
              <a:t>Acorns are the only true nut I can think of in our area.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276600"/>
            <a:ext cx="5107723" cy="340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22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Achenes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Includes cypsela– achene with a parachute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06165" y="3203286"/>
            <a:ext cx="4676118" cy="2633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04" y="2122170"/>
            <a:ext cx="345440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18" y="4766310"/>
            <a:ext cx="2917486" cy="1944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0" y="2291090"/>
            <a:ext cx="2536256" cy="2198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798992"/>
            <a:ext cx="2819400" cy="187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63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D3D66-EAF8-4071-8CEB-3778DB388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Helianthus achene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EAD949-189D-4C2B-BB95-12CA58FCE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32386"/>
            <a:ext cx="3557909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3A6393-D182-4CB2-8F52-D9541AE792AD}"/>
              </a:ext>
            </a:extLst>
          </p:cNvPr>
          <p:cNvSpPr txBox="1"/>
          <p:nvPr/>
        </p:nvSpPr>
        <p:spPr>
          <a:xfrm>
            <a:off x="5334000" y="2438400"/>
            <a:ext cx="281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Achene– fairly small, indehiscent dry fruit with a thin and close fitting wall surrounding a single seed.  Seed attached to pericarp at one point.</a:t>
            </a:r>
          </a:p>
        </p:txBody>
      </p:sp>
    </p:spTree>
    <p:extLst>
      <p:ext uri="{BB962C8B-B14F-4D97-AF65-F5344CB8AC3E}">
        <p14:creationId xmlns:p14="http://schemas.microsoft.com/office/powerpoint/2010/main" val="4192999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Samaras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3494617" cy="2620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19200"/>
            <a:ext cx="4000276" cy="2665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885009"/>
            <a:ext cx="4343489" cy="289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71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Types of (Angiosperm) Inflorescences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US" b="1" dirty="0"/>
              <a:t>Determinate Inflorescences</a:t>
            </a:r>
            <a:r>
              <a:rPr lang="en-US" dirty="0"/>
              <a:t>– </a:t>
            </a:r>
            <a:r>
              <a:rPr lang="en-US" b="1" dirty="0"/>
              <a:t>main axis ends in a flower</a:t>
            </a:r>
            <a:r>
              <a:rPr lang="en-US" dirty="0"/>
              <a:t> which terminates growth of the axis and the </a:t>
            </a:r>
            <a:r>
              <a:rPr lang="en-US" b="1" dirty="0"/>
              <a:t>flowering sequence usually begins at the top </a:t>
            </a:r>
            <a:r>
              <a:rPr lang="en-US" dirty="0"/>
              <a:t>of the cluster of flowers.  </a:t>
            </a:r>
          </a:p>
          <a:p>
            <a:r>
              <a:rPr lang="en-US" b="1" dirty="0"/>
              <a:t>Indeterminate Inflorescences</a:t>
            </a:r>
            <a:r>
              <a:rPr lang="en-US" dirty="0"/>
              <a:t>– the growing point produces only </a:t>
            </a:r>
            <a:r>
              <a:rPr lang="en-US" b="1" dirty="0"/>
              <a:t>lateral flowers</a:t>
            </a:r>
            <a:r>
              <a:rPr lang="en-US" dirty="0"/>
              <a:t>, continues to elongate and the </a:t>
            </a:r>
            <a:r>
              <a:rPr lang="en-US" b="1" dirty="0"/>
              <a:t>flowering sequence usually begins at the base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2332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Fruit Dehiscent, dry, </a:t>
            </a:r>
            <a:r>
              <a:rPr lang="en-US" b="1" i="1" u="sng" dirty="0"/>
              <a:t>one</a:t>
            </a:r>
            <a:r>
              <a:rPr lang="en-US" dirty="0"/>
              <a:t> carpel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438400"/>
          </a:xfrm>
        </p:spPr>
        <p:txBody>
          <a:bodyPr/>
          <a:lstStyle/>
          <a:p>
            <a:r>
              <a:rPr lang="en-US" dirty="0"/>
              <a:t>Follicle– a dry fruit that dehisces (opens) along a single longitudinal suture (slit).</a:t>
            </a:r>
          </a:p>
          <a:p>
            <a:r>
              <a:rPr lang="en-US" dirty="0"/>
              <a:t>Legume– a dry fruit the dehisces along two longitudinal sutures.  Always </a:t>
            </a:r>
            <a:r>
              <a:rPr lang="en-US" b="1" u="sng" dirty="0"/>
              <a:t>ONE</a:t>
            </a:r>
            <a:r>
              <a:rPr lang="en-US" dirty="0"/>
              <a:t> carpellate.</a:t>
            </a:r>
          </a:p>
        </p:txBody>
      </p:sp>
    </p:spTree>
    <p:extLst>
      <p:ext uri="{BB962C8B-B14F-4D97-AF65-F5344CB8AC3E}">
        <p14:creationId xmlns:p14="http://schemas.microsoft.com/office/powerpoint/2010/main" val="2928827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Follicles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38400"/>
            <a:ext cx="2843689" cy="426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04800"/>
            <a:ext cx="2539008" cy="38100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00200"/>
            <a:ext cx="3016130" cy="4525963"/>
          </a:xfrm>
        </p:spPr>
      </p:pic>
      <p:sp>
        <p:nvSpPr>
          <p:cNvPr id="3" name="TextBox 2"/>
          <p:cNvSpPr txBox="1"/>
          <p:nvPr/>
        </p:nvSpPr>
        <p:spPr>
          <a:xfrm>
            <a:off x="6858000" y="43434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Aquilegia:  </a:t>
            </a:r>
            <a:r>
              <a:rPr lang="en-US" b="1" dirty="0"/>
              <a:t>aggregate</a:t>
            </a:r>
            <a:r>
              <a:rPr lang="en-US" dirty="0"/>
              <a:t> of follicles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Delphinium:  </a:t>
            </a:r>
            <a:r>
              <a:rPr lang="en-US" b="1" dirty="0"/>
              <a:t>aggregate</a:t>
            </a:r>
            <a:r>
              <a:rPr lang="en-US" dirty="0"/>
              <a:t> of follicles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6600" y="6324600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Asclepias</a:t>
            </a:r>
            <a:r>
              <a:rPr lang="en-US" dirty="0"/>
              <a:t>:  a follicle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69380" y="5505271"/>
            <a:ext cx="2539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Aggregate:  fruit that develops from several separate carpels of a single flower</a:t>
            </a:r>
          </a:p>
        </p:txBody>
      </p:sp>
    </p:spTree>
    <p:extLst>
      <p:ext uri="{BB962C8B-B14F-4D97-AF65-F5344CB8AC3E}">
        <p14:creationId xmlns:p14="http://schemas.microsoft.com/office/powerpoint/2010/main" val="3257059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Legumes– always from 1 carpel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90799"/>
            <a:ext cx="3344091" cy="2228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785109"/>
            <a:ext cx="3885931" cy="2589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4136686"/>
            <a:ext cx="3344091" cy="25446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6248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Loment</a:t>
            </a:r>
          </a:p>
        </p:txBody>
      </p:sp>
    </p:spTree>
    <p:extLst>
      <p:ext uri="{BB962C8B-B14F-4D97-AF65-F5344CB8AC3E}">
        <p14:creationId xmlns:p14="http://schemas.microsoft.com/office/powerpoint/2010/main" val="3175927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Fruit Dehiscent, Dry, Two or More Carpels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Schizocarp– fruit from a 2 to many </a:t>
            </a:r>
            <a:r>
              <a:rPr lang="en-US" dirty="0" err="1"/>
              <a:t>carpellate</a:t>
            </a:r>
            <a:r>
              <a:rPr lang="en-US" dirty="0"/>
              <a:t> gynoecium that splits into segments (splits between carpels) that then release the seeds (1-many seeds).</a:t>
            </a:r>
          </a:p>
          <a:p>
            <a:r>
              <a:rPr lang="en-US" dirty="0" err="1"/>
              <a:t>Nutlets</a:t>
            </a:r>
            <a:r>
              <a:rPr lang="en-US" dirty="0"/>
              <a:t>– small, dry, dehiscent fruit that splits between and through carpels.  </a:t>
            </a:r>
          </a:p>
          <a:p>
            <a:r>
              <a:rPr lang="en-US" dirty="0"/>
              <a:t>Capsule– fruit from a 2 to many </a:t>
            </a:r>
            <a:r>
              <a:rPr lang="en-US" dirty="0" err="1"/>
              <a:t>carpellate</a:t>
            </a:r>
            <a:r>
              <a:rPr lang="en-US" dirty="0"/>
              <a:t> gynoecium that splits to release seeds immediately.   Includes many types– </a:t>
            </a:r>
            <a:r>
              <a:rPr lang="en-US" dirty="0" err="1"/>
              <a:t>loculicidal</a:t>
            </a:r>
            <a:r>
              <a:rPr lang="en-US" dirty="0"/>
              <a:t>, </a:t>
            </a:r>
            <a:r>
              <a:rPr lang="en-US" dirty="0" err="1"/>
              <a:t>septicidal</a:t>
            </a:r>
            <a:r>
              <a:rPr lang="en-US" dirty="0"/>
              <a:t>, </a:t>
            </a:r>
            <a:r>
              <a:rPr lang="en-US" dirty="0" err="1"/>
              <a:t>denticidal</a:t>
            </a:r>
            <a:r>
              <a:rPr lang="en-US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38340384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Schizocarps– Geranium </a:t>
            </a:r>
            <a:r>
              <a:rPr lang="en-US" dirty="0" err="1"/>
              <a:t>caespitosum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50620"/>
            <a:ext cx="3344091" cy="25681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43000"/>
            <a:ext cx="4368800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8" y="3657600"/>
            <a:ext cx="457378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9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Schizocarps– </a:t>
            </a:r>
            <a:r>
              <a:rPr lang="en-US" dirty="0" err="1"/>
              <a:t>Malva</a:t>
            </a:r>
            <a:r>
              <a:rPr lang="en-US" dirty="0"/>
              <a:t> </a:t>
            </a:r>
            <a:r>
              <a:rPr lang="en-US" dirty="0" err="1"/>
              <a:t>neglecta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3070710" cy="24685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219200"/>
            <a:ext cx="5486757" cy="3656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34289"/>
            <a:ext cx="4240996" cy="292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41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Nutlets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Cryptantha</a:t>
            </a:r>
            <a:r>
              <a:rPr lang="en-US" dirty="0"/>
              <a:t> </a:t>
            </a:r>
            <a:r>
              <a:rPr lang="en-US" dirty="0" err="1"/>
              <a:t>pterocarya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Stachys</a:t>
            </a:r>
            <a:r>
              <a:rPr lang="en-US" dirty="0"/>
              <a:t> </a:t>
            </a:r>
            <a:r>
              <a:rPr lang="en-US" dirty="0" err="1"/>
              <a:t>coccinea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3657"/>
            <a:ext cx="3877491" cy="2583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743200"/>
            <a:ext cx="3352800" cy="286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50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Loculicidal</a:t>
            </a:r>
            <a:endParaRPr lang="en-US" dirty="0"/>
          </a:p>
          <a:p>
            <a:r>
              <a:rPr lang="en-US" dirty="0" err="1"/>
              <a:t>Septicidal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048000"/>
            <a:ext cx="6155795" cy="290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72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Loculicidal</a:t>
            </a:r>
            <a:endParaRPr lang="en-US" dirty="0"/>
          </a:p>
          <a:p>
            <a:r>
              <a:rPr lang="en-US" dirty="0" err="1"/>
              <a:t>Septicidal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743200" y="1905000"/>
            <a:ext cx="1981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0"/>
            <a:ext cx="4113817" cy="274147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981200" y="2667000"/>
            <a:ext cx="1524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91" y="1295400"/>
            <a:ext cx="304316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162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Denticidal</a:t>
            </a:r>
            <a:endParaRPr lang="en-US" dirty="0"/>
          </a:p>
          <a:p>
            <a:r>
              <a:rPr lang="en-US" dirty="0" err="1"/>
              <a:t>Poricidal</a:t>
            </a:r>
            <a:endParaRPr lang="en-US" dirty="0"/>
          </a:p>
          <a:p>
            <a:r>
              <a:rPr lang="en-US" dirty="0" err="1"/>
              <a:t>Circumscissile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563" y="1371600"/>
            <a:ext cx="4410672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886200"/>
            <a:ext cx="3444021" cy="27095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50292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Portulaca</a:t>
            </a:r>
            <a:r>
              <a:rPr lang="en-US" dirty="0"/>
              <a:t> </a:t>
            </a:r>
            <a:r>
              <a:rPr lang="en-US" dirty="0" err="1"/>
              <a:t>suffrutescens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62400" y="6382755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Mentzelia</a:t>
            </a:r>
            <a:r>
              <a:rPr lang="en-US" dirty="0"/>
              <a:t> multiflora (dehisces by apical valves)</a:t>
            </a:r>
          </a:p>
        </p:txBody>
      </p:sp>
    </p:spTree>
    <p:extLst>
      <p:ext uri="{BB962C8B-B14F-4D97-AF65-F5344CB8AC3E}">
        <p14:creationId xmlns:p14="http://schemas.microsoft.com/office/powerpoint/2010/main" val="3838649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Types of Indeterminate Inflorescences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3" name="TextBox 2"/>
          <p:cNvSpPr txBox="1"/>
          <p:nvPr/>
        </p:nvSpPr>
        <p:spPr>
          <a:xfrm>
            <a:off x="2819400" y="62484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indeterminate </a:t>
            </a:r>
            <a:r>
              <a:rPr lang="en-US" dirty="0" err="1"/>
              <a:t>thyrse</a:t>
            </a:r>
            <a:r>
              <a:rPr lang="en-US" dirty="0"/>
              <a:t> has an indeterminate main axis and determinate side branches.</a:t>
            </a:r>
          </a:p>
        </p:txBody>
      </p:sp>
    </p:spTree>
    <p:extLst>
      <p:ext uri="{BB962C8B-B14F-4D97-AF65-F5344CB8AC3E}">
        <p14:creationId xmlns:p14="http://schemas.microsoft.com/office/powerpoint/2010/main" val="1123190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Aggregate Fruits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US" dirty="0"/>
              <a:t>Aggregate fruit:  a fruit forming as the result of fusion of carpels from a SINGLE (A-</a:t>
            </a:r>
            <a:r>
              <a:rPr lang="en-US" dirty="0" err="1"/>
              <a:t>ggregate</a:t>
            </a:r>
            <a:r>
              <a:rPr lang="en-US" dirty="0"/>
              <a:t>) flower.  Examples:  strawberry is an aggregate of </a:t>
            </a:r>
            <a:r>
              <a:rPr lang="en-US" dirty="0" err="1"/>
              <a:t>achenes</a:t>
            </a:r>
            <a:r>
              <a:rPr lang="en-US" dirty="0"/>
              <a:t>, raspberry an aggregate of drupes.  Magnolia is an aggregate of follicles.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6415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Strawberry:  an aggregate of </a:t>
            </a:r>
            <a:r>
              <a:rPr lang="en-US" dirty="0" err="1"/>
              <a:t>achenes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10492"/>
            <a:ext cx="4038600" cy="350537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62905"/>
            <a:ext cx="4038600" cy="3000553"/>
          </a:xfrm>
        </p:spPr>
      </p:pic>
    </p:spTree>
    <p:extLst>
      <p:ext uri="{BB962C8B-B14F-4D97-AF65-F5344CB8AC3E}">
        <p14:creationId xmlns:p14="http://schemas.microsoft.com/office/powerpoint/2010/main" val="3180396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Rose:  an aggregate of </a:t>
            </a:r>
            <a:r>
              <a:rPr lang="en-US" dirty="0" err="1"/>
              <a:t>achenes</a:t>
            </a:r>
            <a:r>
              <a:rPr lang="en-US" dirty="0"/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5551"/>
            <a:ext cx="4038600" cy="3035260"/>
          </a:xfrm>
        </p:spPr>
      </p:pic>
      <p:pic>
        <p:nvPicPr>
          <p:cNvPr id="6" name="Picture 7" descr="rosehips_cross_sec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691606"/>
            <a:ext cx="33337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1094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8229600" cy="1143000"/>
          </a:xfrm>
        </p:spPr>
        <p:txBody>
          <a:bodyPr/>
          <a:lstStyle/>
          <a:p>
            <a:r>
              <a:rPr lang="en-US" dirty="0"/>
              <a:t>Multiple Fruits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US" b="1" dirty="0"/>
              <a:t>M-</a:t>
            </a:r>
            <a:r>
              <a:rPr lang="en-US" b="1" dirty="0" err="1"/>
              <a:t>ultiple</a:t>
            </a:r>
            <a:r>
              <a:rPr lang="en-US" b="1" dirty="0"/>
              <a:t> fruit</a:t>
            </a:r>
            <a:r>
              <a:rPr lang="en-US" dirty="0"/>
              <a:t>:  a fruit formed by the gynoecia of m-any closely clustered flowers.  </a:t>
            </a:r>
          </a:p>
          <a:p>
            <a:r>
              <a:rPr lang="en-US" dirty="0"/>
              <a:t>Pineapple  (</a:t>
            </a:r>
            <a:r>
              <a:rPr lang="en-US" dirty="0" err="1"/>
              <a:t>Ananas</a:t>
            </a:r>
            <a:r>
              <a:rPr lang="en-US" dirty="0"/>
              <a:t>) is a multiple of berries</a:t>
            </a:r>
          </a:p>
          <a:p>
            <a:r>
              <a:rPr lang="en-US" dirty="0"/>
              <a:t>Mulberry (</a:t>
            </a:r>
            <a:r>
              <a:rPr lang="en-US" dirty="0" err="1"/>
              <a:t>Morus</a:t>
            </a:r>
            <a:r>
              <a:rPr lang="en-US" dirty="0"/>
              <a:t>) is a multiple of drupes</a:t>
            </a:r>
          </a:p>
          <a:p>
            <a:r>
              <a:rPr lang="en-US" dirty="0"/>
              <a:t>Sycamore (</a:t>
            </a:r>
            <a:r>
              <a:rPr lang="en-US" dirty="0" err="1"/>
              <a:t>Platanus</a:t>
            </a:r>
            <a:r>
              <a:rPr lang="en-US" dirty="0"/>
              <a:t>) is a multiple of </a:t>
            </a:r>
            <a:r>
              <a:rPr lang="en-US" dirty="0" err="1"/>
              <a:t>achenes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286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Maclura</a:t>
            </a:r>
            <a:r>
              <a:rPr lang="en-US" dirty="0"/>
              <a:t> </a:t>
            </a:r>
            <a:r>
              <a:rPr lang="en-US" dirty="0" err="1"/>
              <a:t>pomifera</a:t>
            </a:r>
            <a:r>
              <a:rPr lang="en-US" dirty="0"/>
              <a:t>: a M (for many)-</a:t>
            </a:r>
            <a:r>
              <a:rPr lang="en-US" dirty="0" err="1"/>
              <a:t>ultiple</a:t>
            </a:r>
            <a:r>
              <a:rPr lang="en-US" dirty="0"/>
              <a:t> of drupes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7507"/>
            <a:ext cx="4038600" cy="2691348"/>
          </a:xfrm>
        </p:spPr>
      </p:pic>
    </p:spTree>
    <p:extLst>
      <p:ext uri="{BB962C8B-B14F-4D97-AF65-F5344CB8AC3E}">
        <p14:creationId xmlns:p14="http://schemas.microsoft.com/office/powerpoint/2010/main" val="23931753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Morus</a:t>
            </a:r>
            <a:r>
              <a:rPr lang="en-US" dirty="0"/>
              <a:t> </a:t>
            </a:r>
            <a:r>
              <a:rPr lang="en-US" dirty="0" err="1"/>
              <a:t>microphylla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14550"/>
            <a:ext cx="439420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14550"/>
            <a:ext cx="4204677" cy="315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006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Platanus</a:t>
            </a:r>
            <a:r>
              <a:rPr lang="en-US" dirty="0"/>
              <a:t> </a:t>
            </a:r>
            <a:r>
              <a:rPr lang="en-US" dirty="0" err="1"/>
              <a:t>wrightii</a:t>
            </a:r>
            <a:r>
              <a:rPr lang="en-US" dirty="0"/>
              <a:t>:  a multiple of </a:t>
            </a:r>
            <a:r>
              <a:rPr lang="en-US" dirty="0" err="1"/>
              <a:t>achenes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50597"/>
            <a:ext cx="4191000" cy="344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53415"/>
            <a:ext cx="3964722" cy="264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5068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3" name="Oval 2"/>
          <p:cNvSpPr/>
          <p:nvPr/>
        </p:nvSpPr>
        <p:spPr>
          <a:xfrm>
            <a:off x="3276600" y="3886200"/>
            <a:ext cx="9144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42291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 of Seed Coat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667000" y="4229100"/>
            <a:ext cx="609600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72200" y="2514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 of Endosperm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4572000" y="2819400"/>
            <a:ext cx="16002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4570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31298579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Aril:  brightly colored outgrowth or thickening of the seed coat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90800"/>
            <a:ext cx="3075115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64130"/>
            <a:ext cx="46482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5867400"/>
            <a:ext cx="2922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laden seed coat is edible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464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Q:  what type of fruit is this?</a:t>
            </a:r>
          </a:p>
        </p:txBody>
      </p:sp>
    </p:spTree>
    <p:extLst>
      <p:ext uri="{BB962C8B-B14F-4D97-AF65-F5344CB8AC3E}">
        <p14:creationId xmlns:p14="http://schemas.microsoft.com/office/powerpoint/2010/main" val="2884602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Kinds of Determinate Inflorescences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47018"/>
            <a:ext cx="6023144" cy="4525963"/>
          </a:xfrm>
        </p:spPr>
      </p:pic>
      <p:sp>
        <p:nvSpPr>
          <p:cNvPr id="3" name="Oval 2"/>
          <p:cNvSpPr/>
          <p:nvPr/>
        </p:nvSpPr>
        <p:spPr>
          <a:xfrm>
            <a:off x="1752600" y="3810000"/>
            <a:ext cx="4572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114800" y="3771900"/>
            <a:ext cx="609600" cy="266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05400" y="3928110"/>
            <a:ext cx="609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00800" y="3928110"/>
            <a:ext cx="7620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38400" y="5410200"/>
            <a:ext cx="533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67200" y="5356860"/>
            <a:ext cx="6858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" y="60960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summarize this slide:  the main determinate inflorescence is a cyme.  Heads and Umbels can be determinate or indeterminate.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4683264"/>
            <a:ext cx="45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0" y="2057400"/>
            <a:ext cx="38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*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6600" y="441960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*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91400" y="1371600"/>
            <a:ext cx="167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Will look like they are flowering from the bottom up and seem indeterminate!</a:t>
            </a:r>
          </a:p>
        </p:txBody>
      </p:sp>
    </p:spTree>
    <p:extLst>
      <p:ext uri="{BB962C8B-B14F-4D97-AF65-F5344CB8AC3E}">
        <p14:creationId xmlns:p14="http://schemas.microsoft.com/office/powerpoint/2010/main" val="38803244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B4639F-E369-4CC1-82BC-16F485D39550}"/>
              </a:ext>
            </a:extLst>
          </p:cNvPr>
          <p:cNvSpPr txBox="1"/>
          <p:nvPr/>
        </p:nvSpPr>
        <p:spPr>
          <a:xfrm>
            <a:off x="685799" y="424934"/>
            <a:ext cx="7924801" cy="563231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92D050"/>
                </a:solidFill>
              </a:rPr>
              <a:t>Time</a:t>
            </a:r>
            <a:r>
              <a:rPr lang="en-US" sz="7200" dirty="0"/>
              <a:t> </a:t>
            </a:r>
            <a:r>
              <a:rPr lang="en-US" sz="7200" dirty="0">
                <a:solidFill>
                  <a:srgbClr val="92D050"/>
                </a:solidFill>
              </a:rPr>
              <a:t>to Take a Virtual Tour of Walmart’s Produce Section</a:t>
            </a:r>
          </a:p>
          <a:p>
            <a:r>
              <a:rPr lang="en-US" sz="7200" dirty="0">
                <a:solidFill>
                  <a:srgbClr val="92D050"/>
                </a:solidFill>
              </a:rPr>
              <a:t>(Fruits and Nuts)</a:t>
            </a:r>
          </a:p>
        </p:txBody>
      </p:sp>
    </p:spTree>
    <p:extLst>
      <p:ext uri="{BB962C8B-B14F-4D97-AF65-F5344CB8AC3E}">
        <p14:creationId xmlns:p14="http://schemas.microsoft.com/office/powerpoint/2010/main" val="3941270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Determinate Inflorescence– Cyme, </a:t>
            </a:r>
            <a:r>
              <a:rPr lang="en-US" dirty="0" err="1"/>
              <a:t>Frasera</a:t>
            </a:r>
            <a:r>
              <a:rPr lang="en-US" dirty="0"/>
              <a:t> </a:t>
            </a:r>
            <a:r>
              <a:rPr lang="en-US" dirty="0" err="1"/>
              <a:t>speciosa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524000"/>
            <a:ext cx="3830836" cy="5107782"/>
          </a:xfrm>
        </p:spPr>
      </p:pic>
    </p:spTree>
    <p:extLst>
      <p:ext uri="{BB962C8B-B14F-4D97-AF65-F5344CB8AC3E}">
        <p14:creationId xmlns:p14="http://schemas.microsoft.com/office/powerpoint/2010/main" val="695519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Determinate Inflorescence– Cyme, </a:t>
            </a:r>
            <a:r>
              <a:rPr lang="en-US" dirty="0" err="1"/>
              <a:t>Commelina</a:t>
            </a:r>
            <a:r>
              <a:rPr lang="en-US" dirty="0"/>
              <a:t> </a:t>
            </a:r>
            <a:r>
              <a:rPr lang="en-US" dirty="0" err="1"/>
              <a:t>dianthifolia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5" name="TextBox 4"/>
          <p:cNvSpPr txBox="1"/>
          <p:nvPr/>
        </p:nvSpPr>
        <p:spPr>
          <a:xfrm>
            <a:off x="1295400" y="63246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Remember that the shoot is terminated by a flower.</a:t>
            </a:r>
          </a:p>
        </p:txBody>
      </p:sp>
    </p:spTree>
    <p:extLst>
      <p:ext uri="{BB962C8B-B14F-4D97-AF65-F5344CB8AC3E}">
        <p14:creationId xmlns:p14="http://schemas.microsoft.com/office/powerpoint/2010/main" val="4289437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Determinate Inflorescence– Umbel, </a:t>
            </a:r>
            <a:r>
              <a:rPr lang="en-US" dirty="0" err="1"/>
              <a:t>Ligusticum</a:t>
            </a:r>
            <a:r>
              <a:rPr lang="en-US" dirty="0"/>
              <a:t> </a:t>
            </a:r>
            <a:r>
              <a:rPr lang="en-US" dirty="0" err="1"/>
              <a:t>porteri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18" y="1600200"/>
            <a:ext cx="5629963" cy="4525963"/>
          </a:xfrm>
        </p:spPr>
      </p:pic>
    </p:spTree>
    <p:extLst>
      <p:ext uri="{BB962C8B-B14F-4D97-AF65-F5344CB8AC3E}">
        <p14:creationId xmlns:p14="http://schemas.microsoft.com/office/powerpoint/2010/main" val="1725206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Determinate Inflorescence– </a:t>
            </a:r>
            <a:r>
              <a:rPr lang="en-US" dirty="0" err="1"/>
              <a:t>Scorpioid</a:t>
            </a:r>
            <a:r>
              <a:rPr lang="en-US" dirty="0"/>
              <a:t> Cyme  </a:t>
            </a:r>
            <a:r>
              <a:rPr lang="en-US" sz="2700" dirty="0"/>
              <a:t>(These frequently look like they are indeterminate)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Phacelia</a:t>
            </a:r>
            <a:r>
              <a:rPr lang="en-US" dirty="0"/>
              <a:t> </a:t>
            </a:r>
            <a:r>
              <a:rPr lang="en-US" dirty="0" err="1"/>
              <a:t>neomexicana</a:t>
            </a:r>
            <a:r>
              <a:rPr lang="en-US" dirty="0"/>
              <a:t> (</a:t>
            </a:r>
            <a:r>
              <a:rPr lang="en-US" dirty="0" err="1"/>
              <a:t>Hydrophyllaceae</a:t>
            </a:r>
            <a:r>
              <a:rPr lang="en-US" dirty="0"/>
              <a:t>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Cryptantha</a:t>
            </a:r>
            <a:r>
              <a:rPr lang="en-US" dirty="0"/>
              <a:t> </a:t>
            </a:r>
            <a:r>
              <a:rPr lang="en-US" dirty="0" err="1"/>
              <a:t>cinerea</a:t>
            </a:r>
            <a:r>
              <a:rPr lang="en-US" dirty="0"/>
              <a:t> (</a:t>
            </a:r>
            <a:r>
              <a:rPr lang="en-US" dirty="0" err="1"/>
              <a:t>Boraginaceae</a:t>
            </a:r>
            <a:r>
              <a:rPr lang="en-US" dirty="0"/>
              <a:t>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3276600" cy="436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85" y="304800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489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1152</Words>
  <Application>Microsoft Office PowerPoint</Application>
  <PresentationFormat>On-screen Show (4:3)</PresentationFormat>
  <Paragraphs>132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Calibri</vt:lpstr>
      <vt:lpstr>Office Theme</vt:lpstr>
      <vt:lpstr>Inflorescences, Fruits &amp; Seeds Judd et al pp. 85-113</vt:lpstr>
      <vt:lpstr>Inflorescence</vt:lpstr>
      <vt:lpstr>Two Types of (Angiosperm) Inflorescences</vt:lpstr>
      <vt:lpstr>Common Types of Indeterminate Inflorescences</vt:lpstr>
      <vt:lpstr>Common Kinds of Determinate Inflorescences</vt:lpstr>
      <vt:lpstr>Determinate Inflorescence– Cyme, Frasera speciosa</vt:lpstr>
      <vt:lpstr>Determinate Inflorescence– Cyme, Commelina dianthifolia</vt:lpstr>
      <vt:lpstr>Determinate Inflorescence– Umbel, Ligusticum porteri</vt:lpstr>
      <vt:lpstr>Determinate Inflorescence– Scorpioid Cyme  (These frequently look like they are indeterminate)</vt:lpstr>
      <vt:lpstr>Indeterminate Inflorescence– Spike, Astragalus tephrodes</vt:lpstr>
      <vt:lpstr>Indeterminate Inflorescence--  Spike</vt:lpstr>
      <vt:lpstr>Indeterminate Inflorescence– Panicle, Phalaris arundinacea</vt:lpstr>
      <vt:lpstr>Indeterminate Inflorescence–  Head, Helianthus annus (heads can also be determinate)</vt:lpstr>
      <vt:lpstr>Fruit Types</vt:lpstr>
      <vt:lpstr>Fruits Can Be Confusing!  Beware common names…</vt:lpstr>
      <vt:lpstr>Pericarp (mature ovary wall of the fruit)</vt:lpstr>
      <vt:lpstr>Fruits– Indehiscent &amp; Fleshy</vt:lpstr>
      <vt:lpstr>Berries</vt:lpstr>
      <vt:lpstr>My Favorite Berry!</vt:lpstr>
      <vt:lpstr>PowerPoint Presentation</vt:lpstr>
      <vt:lpstr>Tropical Plants Can Have Weird Fruits</vt:lpstr>
      <vt:lpstr>Special Berries-- Pomes</vt:lpstr>
      <vt:lpstr>Other Special Berries</vt:lpstr>
      <vt:lpstr>Drupes</vt:lpstr>
      <vt:lpstr>Fruits– Indehiscent &amp; Dry</vt:lpstr>
      <vt:lpstr>Nuts</vt:lpstr>
      <vt:lpstr>Achenes</vt:lpstr>
      <vt:lpstr>Helianthus achene</vt:lpstr>
      <vt:lpstr>Samaras</vt:lpstr>
      <vt:lpstr>Fruit Dehiscent, dry, one carpel</vt:lpstr>
      <vt:lpstr>Follicles</vt:lpstr>
      <vt:lpstr>Legumes– always from 1 carpel</vt:lpstr>
      <vt:lpstr>Fruit Dehiscent, Dry, Two or More Carpels</vt:lpstr>
      <vt:lpstr>Schizocarps– Geranium caespitosum</vt:lpstr>
      <vt:lpstr>Schizocarps– Malva neglecta</vt:lpstr>
      <vt:lpstr>Nutlets</vt:lpstr>
      <vt:lpstr>Capsules</vt:lpstr>
      <vt:lpstr>Capsules</vt:lpstr>
      <vt:lpstr>Capsules</vt:lpstr>
      <vt:lpstr>Aggregate Fruits</vt:lpstr>
      <vt:lpstr>Strawberry:  an aggregate of achenes</vt:lpstr>
      <vt:lpstr>Rose:  an aggregate of achenes!</vt:lpstr>
      <vt:lpstr>Multiple Fruits</vt:lpstr>
      <vt:lpstr>Maclura pomifera: a M (for many)-ultiple of drupes</vt:lpstr>
      <vt:lpstr>Morus microphylla</vt:lpstr>
      <vt:lpstr>Platanus wrightii:  a multiple of achenes</vt:lpstr>
      <vt:lpstr>Seeds</vt:lpstr>
      <vt:lpstr>Seeds</vt:lpstr>
      <vt:lpstr>Aril:  brightly colored outgrowth or thickening of the seed coat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Inflorescence, Fruits &amp; Seeds</dc:title>
  <dc:creator>Russ</dc:creator>
  <cp:lastModifiedBy>Russ Kleinman</cp:lastModifiedBy>
  <cp:revision>83</cp:revision>
  <dcterms:created xsi:type="dcterms:W3CDTF">2011-04-21T01:46:49Z</dcterms:created>
  <dcterms:modified xsi:type="dcterms:W3CDTF">2020-09-11T15:46:04Z</dcterms:modified>
</cp:coreProperties>
</file>